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57" r:id="rId3"/>
    <p:sldId id="271" r:id="rId4"/>
    <p:sldId id="274" r:id="rId5"/>
    <p:sldId id="275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73" r:id="rId15"/>
    <p:sldId id="276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57" d="100"/>
          <a:sy n="57" d="100"/>
        </p:scale>
        <p:origin x="58" y="70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it-IT" noProof="0" dirty="0"/>
            <a:t>Titolo fase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it-IT" noProof="0" dirty="0"/>
            <a:t>Titolo fase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it-IT" noProof="0" dirty="0"/>
            <a:t>Titolo fase 3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1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2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3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06/12/2018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8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673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077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48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692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58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465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237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06/12/2018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248500" y="243102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53F9AF-B120-40EA-B817-9D69675B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861" y="2431024"/>
            <a:ext cx="3521471" cy="352147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passive buzzer:</a:t>
            </a:r>
          </a:p>
          <a:p>
            <a:pPr lvl="2"/>
            <a:r>
              <a:rPr lang="it-IT"/>
              <a:t>Can generate a fixed tone when I/O  is HIGH (3.3V)</a:t>
            </a:r>
          </a:p>
          <a:p>
            <a:pPr lvl="2"/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Con: no frequency control</a:t>
            </a:r>
          </a:p>
          <a:p>
            <a:pPr lvl="2"/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Pro: doesn’t require a pre-generated</a:t>
            </a:r>
            <a:b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waveform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783192" y="4191759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D68523E0-801F-4FD3-90AB-E91F75BA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2348" y="3175045"/>
            <a:ext cx="3930131" cy="262195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555562" y="209574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IR receiver module</a:t>
            </a:r>
          </a:p>
          <a:p>
            <a:pPr lvl="1"/>
            <a:r>
              <a:rPr lang="it-IT"/>
              <a:t>Basically a TL1838 Infrared Receiver mounted on a pcb + LED to signal incoming IR message</a:t>
            </a:r>
          </a:p>
          <a:p>
            <a:pPr lvl="1"/>
            <a:r>
              <a:rPr lang="it-IT"/>
              <a:t>Allows car to receive signals from any el-cheapo IR transmitter or remote control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526680" y="5176402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A11AFD-D4CC-46FA-9605-3FC96A8DA9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5114" y="2419990"/>
            <a:ext cx="4407539" cy="413206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85FD03A-49A9-47DD-951E-A5DD75350BB4}"/>
              </a:ext>
            </a:extLst>
          </p:cNvPr>
          <p:cNvCxnSpPr>
            <a:cxnSpLocks/>
          </p:cNvCxnSpPr>
          <p:nvPr/>
        </p:nvCxnSpPr>
        <p:spPr>
          <a:xfrm flipH="1">
            <a:off x="9246296" y="2757837"/>
            <a:ext cx="359266" cy="671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HCSR04 Ultrasonic Ranging Module:</a:t>
            </a:r>
          </a:p>
          <a:p>
            <a:pPr lvl="1"/>
            <a:r>
              <a:rPr lang="it-IT"/>
              <a:t>A couple of transducers, one for transmitting and one for receiving are used to measure an echo delay, thus estimating a linear distance from the sensor itself.</a:t>
            </a:r>
          </a:p>
          <a:p>
            <a:pPr lvl="1"/>
            <a:r>
              <a:rPr lang="it-IT"/>
              <a:t>Mounted on a rotating support ot scan multiple </a:t>
            </a:r>
            <a:br>
              <a:rPr lang="it-IT"/>
            </a:br>
            <a:r>
              <a:rPr lang="it-IT"/>
              <a:t>directions</a:t>
            </a:r>
          </a:p>
          <a:p>
            <a:pPr lvl="1"/>
            <a:r>
              <a:rPr lang="it-IT"/>
              <a:t>Kinda makes the whole thing look like Wall-E</a:t>
            </a:r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5D3F8F-F714-420B-AE66-FE3EC1B8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0153" y="3004442"/>
            <a:ext cx="3469598" cy="346959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5CA49FF-F101-47A7-8034-968B5FD8FA0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3042" y="2475926"/>
            <a:ext cx="1353784" cy="13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2"/>
            <a:ext cx="6397101" cy="3534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Jumper Wires</a:t>
            </a:r>
          </a:p>
          <a:p>
            <a:pPr lvl="1"/>
            <a:r>
              <a:rPr lang="it-IT"/>
              <a:t>Everything is connected using</a:t>
            </a:r>
            <a:br>
              <a:rPr lang="it-IT"/>
            </a:br>
            <a:r>
              <a:rPr lang="it-IT"/>
              <a:t>jumper wires:</a:t>
            </a:r>
          </a:p>
          <a:p>
            <a:pPr lvl="2"/>
            <a:r>
              <a:rPr lang="it-IT"/>
              <a:t>MtF</a:t>
            </a:r>
          </a:p>
          <a:p>
            <a:pPr lvl="2"/>
            <a:r>
              <a:rPr lang="it-IT"/>
              <a:t>MtM</a:t>
            </a:r>
          </a:p>
          <a:p>
            <a:pPr lvl="2"/>
            <a:r>
              <a:rPr lang="it-IT"/>
              <a:t>FtF</a:t>
            </a:r>
          </a:p>
          <a:p>
            <a:pPr lvl="2"/>
            <a:endParaRPr lang="it-IT"/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5C6468-8E54-46D0-879E-4124F9303A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049" y="1059322"/>
            <a:ext cx="5010264" cy="501026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28EB8D-C4C8-4FB7-A073-740ED80D3ED9}"/>
              </a:ext>
            </a:extLst>
          </p:cNvPr>
          <p:cNvCxnSpPr>
            <a:cxnSpLocks/>
          </p:cNvCxnSpPr>
          <p:nvPr/>
        </p:nvCxnSpPr>
        <p:spPr>
          <a:xfrm flipV="1">
            <a:off x="6347921" y="3731822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B277E2E-D29F-46D7-A23D-5BA6E1D748BB}"/>
              </a:ext>
            </a:extLst>
          </p:cNvPr>
          <p:cNvCxnSpPr>
            <a:cxnSpLocks/>
          </p:cNvCxnSpPr>
          <p:nvPr/>
        </p:nvCxnSpPr>
        <p:spPr>
          <a:xfrm flipV="1">
            <a:off x="6862734" y="452758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B290D64-1FE7-4E86-895F-E0483F0DD558}"/>
              </a:ext>
            </a:extLst>
          </p:cNvPr>
          <p:cNvCxnSpPr>
            <a:cxnSpLocks/>
          </p:cNvCxnSpPr>
          <p:nvPr/>
        </p:nvCxnSpPr>
        <p:spPr>
          <a:xfrm flipV="1">
            <a:off x="7441615" y="551251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F7E017-E57A-4599-9B4F-7AF2E5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t="5635" r="4084" b="23059"/>
          <a:stretch/>
        </p:blipFill>
        <p:spPr>
          <a:xfrm>
            <a:off x="639190" y="1006272"/>
            <a:ext cx="4394447" cy="484545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</a:t>
            </a:r>
          </a:p>
          <a:p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D6963A4-70F1-4506-A8FD-BB8BB6C43ACE}"/>
              </a:ext>
            </a:extLst>
          </p:cNvPr>
          <p:cNvSpPr/>
          <p:nvPr/>
        </p:nvSpPr>
        <p:spPr>
          <a:xfrm>
            <a:off x="2364419" y="3607892"/>
            <a:ext cx="855959" cy="85595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A37C8F-7990-4BB7-AF84-B7FD31EC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345" y="3178206"/>
            <a:ext cx="2740236" cy="2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BCF50-AC99-4F27-8E51-4BB62005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34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grafico</a:t>
            </a:r>
          </a:p>
        </p:txBody>
      </p:sp>
      <p:graphicFrame>
        <p:nvGraphicFramePr>
          <p:cNvPr id="6" name="Segnaposto contenuto 5" descr="Istogramma a colonne raggruppate che mostra i valori di 3 serie per 4 categori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4607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due contenuti con tabella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it-IT" dirty="0"/>
              <a:t>Primo punto elenco qui</a:t>
            </a:r>
          </a:p>
          <a:p>
            <a:pPr rtl="0"/>
            <a:r>
              <a:rPr lang="it-IT" dirty="0"/>
              <a:t>Secondo punto elenco qui</a:t>
            </a:r>
          </a:p>
          <a:p>
            <a:pPr rtl="0"/>
            <a:r>
              <a:rPr lang="it-IT" dirty="0"/>
              <a:t>Terzo punto elenco qui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049176"/>
              </p:ext>
            </p:extLst>
          </p:nvPr>
        </p:nvGraphicFramePr>
        <p:xfrm>
          <a:off x="6324600" y="1981200"/>
          <a:ext cx="4572000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</a:t>
            </a:r>
            <a:r>
              <a:rPr lang="it-IT" dirty="0" err="1"/>
              <a:t>SmartArt</a:t>
            </a:r>
            <a:endParaRPr lang="it-IT" dirty="0"/>
          </a:p>
        </p:txBody>
      </p:sp>
      <p:graphicFrame>
        <p:nvGraphicFramePr>
          <p:cNvPr id="4" name="Segnaposto contenuto 3" descr="Diagramma Processo frecce che mostra 3 passaggi disposti da sinistra a destra con le descrizioni delle attività per ogni grupp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085600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- 1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What we wanted it to be: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/>
              <a:t>Something that actually moves around without catching fire</a:t>
            </a:r>
          </a:p>
          <a:p>
            <a:pPr lvl="1"/>
            <a:r>
              <a:rPr lang="it-IT"/>
              <a:t>(it actually catched fire at some point)</a:t>
            </a:r>
          </a:p>
          <a:p>
            <a:pPr rtl="0"/>
            <a:r>
              <a:rPr lang="it-IT"/>
              <a:t>Something that can be controlled remotely</a:t>
            </a:r>
          </a:p>
          <a:p>
            <a:pPr rtl="0"/>
            <a:r>
              <a:rPr lang="it-IT"/>
              <a:t>Something that somehow perceives it’s proximities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- 2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- 3</a:t>
            </a:r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- 4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- 5</a:t>
            </a:r>
          </a:p>
        </p:txBody>
      </p:sp>
      <p:sp>
        <p:nvSpPr>
          <p:cNvPr id="5" name="Segnaposto immagine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9252-7208-4B2F-BB0B-085BB579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B53CC-C494-4F68-897F-61989E4B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AB3089-720F-4F90-9292-AAF3596D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626" y="1921869"/>
            <a:ext cx="4610174" cy="461017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DC motors + Wheels:</a:t>
            </a:r>
          </a:p>
          <a:p>
            <a:pPr lvl="1"/>
            <a:r>
              <a:rPr lang="it-IT"/>
              <a:t>Sold in couples, 5 euros on Amazon, much less on Aliexpress.</a:t>
            </a:r>
          </a:p>
          <a:p>
            <a:pPr lvl="1"/>
            <a:r>
              <a:rPr lang="it-IT"/>
              <a:t>Rated 3V – 6V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5ED9FD4-0A51-4D21-9DE3-BFEADC1E877E}"/>
              </a:ext>
            </a:extLst>
          </p:cNvPr>
          <p:cNvSpPr/>
          <p:nvPr/>
        </p:nvSpPr>
        <p:spPr>
          <a:xfrm>
            <a:off x="975800" y="1660124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4D1A18D-1215-4FEE-89B4-0E8E31F34A01}"/>
              </a:ext>
            </a:extLst>
          </p:cNvPr>
          <p:cNvSpPr/>
          <p:nvPr/>
        </p:nvSpPr>
        <p:spPr>
          <a:xfrm>
            <a:off x="3306247" y="1602273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048301" y="354367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B00B947-C231-4B06-89BC-CE5B37E54FA7}"/>
              </a:ext>
            </a:extLst>
          </p:cNvPr>
          <p:cNvSpPr/>
          <p:nvPr/>
        </p:nvSpPr>
        <p:spPr>
          <a:xfrm>
            <a:off x="3306247" y="342900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430040" y="180290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8AAB4D-F657-4E22-852D-B6BA24C9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955" y="2222528"/>
            <a:ext cx="4654490" cy="3540035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Arduino Mega 2560 REV3</a:t>
            </a:r>
          </a:p>
          <a:p>
            <a:pPr lvl="1"/>
            <a:r>
              <a:rPr lang="it-IT"/>
              <a:t>Has LOTS of GPIO pins, PWM-enabled pins and Analog pins</a:t>
            </a:r>
          </a:p>
          <a:p>
            <a:pPr lvl="1"/>
            <a:r>
              <a:rPr lang="it-IT"/>
              <a:t>Multiple Serial interfaces</a:t>
            </a:r>
          </a:p>
          <a:p>
            <a:pPr lvl="1"/>
            <a:r>
              <a:rPr lang="it-IT"/>
              <a:t>Same layout of Arduino Uno</a:t>
            </a:r>
            <a:br>
              <a:rPr lang="it-IT"/>
            </a:br>
            <a:r>
              <a:rPr lang="it-IT"/>
              <a:t>for shield compatibility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AEE89FC-3947-42C0-A66E-C9389F3F3E25}"/>
              </a:ext>
            </a:extLst>
          </p:cNvPr>
          <p:cNvCxnSpPr>
            <a:cxnSpLocks/>
          </p:cNvCxnSpPr>
          <p:nvPr/>
        </p:nvCxnSpPr>
        <p:spPr>
          <a:xfrm flipH="1">
            <a:off x="10466774" y="2133363"/>
            <a:ext cx="559292" cy="4766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3B91B39-EE18-41DE-B6F0-1002D9E88155}"/>
              </a:ext>
            </a:extLst>
          </p:cNvPr>
          <p:cNvCxnSpPr>
            <a:cxnSpLocks/>
          </p:cNvCxnSpPr>
          <p:nvPr/>
        </p:nvCxnSpPr>
        <p:spPr>
          <a:xfrm>
            <a:off x="7838983" y="237169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4D388F5-F8F5-4CAB-9B2F-823161941827}"/>
              </a:ext>
            </a:extLst>
          </p:cNvPr>
          <p:cNvCxnSpPr>
            <a:cxnSpLocks/>
          </p:cNvCxnSpPr>
          <p:nvPr/>
        </p:nvCxnSpPr>
        <p:spPr>
          <a:xfrm flipH="1" flipV="1">
            <a:off x="10821880" y="3856992"/>
            <a:ext cx="594803" cy="493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3D8689F-2C83-4053-B588-7196A2FC55E5}"/>
              </a:ext>
            </a:extLst>
          </p:cNvPr>
          <p:cNvCxnSpPr>
            <a:cxnSpLocks/>
          </p:cNvCxnSpPr>
          <p:nvPr/>
        </p:nvCxnSpPr>
        <p:spPr>
          <a:xfrm flipV="1">
            <a:off x="7617041" y="2990608"/>
            <a:ext cx="1098502" cy="729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3A3852-EA95-4729-B436-F76BF2FBF95B}"/>
              </a:ext>
            </a:extLst>
          </p:cNvPr>
          <p:cNvCxnSpPr>
            <a:cxnSpLocks/>
          </p:cNvCxnSpPr>
          <p:nvPr/>
        </p:nvCxnSpPr>
        <p:spPr>
          <a:xfrm>
            <a:off x="9534617" y="2490554"/>
            <a:ext cx="1211803" cy="8646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D852C06-2C11-402A-ABD4-6E283C39C96F}"/>
              </a:ext>
            </a:extLst>
          </p:cNvPr>
          <p:cNvCxnSpPr>
            <a:cxnSpLocks/>
          </p:cNvCxnSpPr>
          <p:nvPr/>
        </p:nvCxnSpPr>
        <p:spPr>
          <a:xfrm flipV="1">
            <a:off x="9676660" y="3502825"/>
            <a:ext cx="1243085" cy="8472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FDA30B0-58D8-4057-A267-A36BDA23E364}"/>
              </a:ext>
            </a:extLst>
          </p:cNvPr>
          <p:cNvCxnSpPr>
            <a:cxnSpLocks/>
          </p:cNvCxnSpPr>
          <p:nvPr/>
        </p:nvCxnSpPr>
        <p:spPr>
          <a:xfrm>
            <a:off x="8651507" y="207641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383E391-F4B5-45A2-93E0-0DF2F870BB84}"/>
              </a:ext>
            </a:extLst>
          </p:cNvPr>
          <p:cNvCxnSpPr>
            <a:cxnSpLocks/>
          </p:cNvCxnSpPr>
          <p:nvPr/>
        </p:nvCxnSpPr>
        <p:spPr>
          <a:xfrm flipV="1">
            <a:off x="8840717" y="2606163"/>
            <a:ext cx="595000" cy="384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527320" y="226772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2x 18650 Li-ion cells</a:t>
            </a:r>
          </a:p>
          <a:p>
            <a:pPr lvl="1"/>
            <a:r>
              <a:rPr lang="it-IT"/>
              <a:t>3.6V each (actually almost 4V when fully charged)</a:t>
            </a:r>
          </a:p>
          <a:p>
            <a:pPr lvl="1"/>
            <a:r>
              <a:rPr lang="it-IT" b="1">
                <a:solidFill>
                  <a:srgbClr val="C00000"/>
                </a:solidFill>
              </a:rPr>
              <a:t>!!Faulty battery socket can make them</a:t>
            </a:r>
            <a:br>
              <a:rPr lang="it-IT" b="1">
                <a:solidFill>
                  <a:srgbClr val="C00000"/>
                </a:solidFill>
              </a:rPr>
            </a:br>
            <a:r>
              <a:rPr lang="it-IT" b="1">
                <a:solidFill>
                  <a:srgbClr val="C00000"/>
                </a:solidFill>
              </a:rPr>
              <a:t>catch fire!!</a:t>
            </a:r>
          </a:p>
          <a:p>
            <a:pPr lvl="2"/>
            <a:r>
              <a:rPr lang="it-IT"/>
              <a:t>But as long as you’re careful it should be ok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FD88A6-AF0A-4A6E-847C-764F4B53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13926" r="16433" b="7980"/>
          <a:stretch/>
        </p:blipFill>
        <p:spPr>
          <a:xfrm>
            <a:off x="7506950" y="3057402"/>
            <a:ext cx="1161207" cy="30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Voltage meter:</a:t>
            </a:r>
          </a:p>
          <a:p>
            <a:pPr lvl="1"/>
            <a:r>
              <a:rPr lang="it-IT"/>
              <a:t>Small</a:t>
            </a:r>
          </a:p>
          <a:p>
            <a:pPr lvl="1"/>
            <a:r>
              <a:rPr lang="it-IT"/>
              <a:t>Not very accurate but it’s used only for battery charge status estimation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9A2D4C-4ED3-4054-A9E1-D62B0CB9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682" y="2863934"/>
            <a:ext cx="2661726" cy="27726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227908" y="2573467"/>
            <a:ext cx="1149531" cy="11495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1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ESP-13 shield</a:t>
            </a:r>
          </a:p>
          <a:p>
            <a:pPr lvl="1"/>
            <a:r>
              <a:rPr lang="it-IT"/>
              <a:t>Carries an ESP-WROOM-02 module based on ESP8266</a:t>
            </a:r>
          </a:p>
          <a:p>
            <a:pPr lvl="1"/>
            <a:r>
              <a:rPr lang="it-IT"/>
              <a:t>Not mounted as a shield (going to see why soon)</a:t>
            </a:r>
          </a:p>
          <a:p>
            <a:pPr lvl="1"/>
            <a:r>
              <a:rPr lang="it-IT"/>
              <a:t>Cheap compared to other ESP8266  shields</a:t>
            </a:r>
          </a:p>
          <a:p>
            <a:pPr lvl="2"/>
            <a:r>
              <a:rPr lang="it-IT"/>
              <a:t>Turns out there’s a reason for that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88F78C-9D9B-4E35-94C5-DB3E56CE7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0133" y="1973367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5X IR proximity sensing modules</a:t>
            </a:r>
          </a:p>
          <a:p>
            <a:pPr lvl="1"/>
            <a:r>
              <a:rPr lang="it-IT"/>
              <a:t>Contains an LML393 comparator by ON Semiconductor coupled with a TRT5000 sensor by Vishay</a:t>
            </a:r>
          </a:p>
          <a:p>
            <a:pPr lvl="1"/>
            <a:r>
              <a:rPr lang="it-IT"/>
              <a:t>Functioning explained later</a:t>
            </a:r>
          </a:p>
          <a:p>
            <a:pPr lvl="1"/>
            <a:r>
              <a:rPr lang="it-IT"/>
              <a:t>Used to let the car follow a black line on the terrain</a:t>
            </a:r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2DA371-3660-4652-A76B-3D4C3078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176" y="2651263"/>
            <a:ext cx="3996170" cy="343098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913C18E8-18E4-47BD-9F15-AB87DDA25171}"/>
              </a:ext>
            </a:extLst>
          </p:cNvPr>
          <p:cNvSpPr/>
          <p:nvPr/>
        </p:nvSpPr>
        <p:spPr>
          <a:xfrm>
            <a:off x="3076399" y="34253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18C97AA-5432-480E-87A4-DA0AA9032672}"/>
              </a:ext>
            </a:extLst>
          </p:cNvPr>
          <p:cNvSpPr/>
          <p:nvPr/>
        </p:nvSpPr>
        <p:spPr>
          <a:xfrm>
            <a:off x="2661236" y="35777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103755" y="3585122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A4C4636-EE5E-4593-9876-D0193D2303EA}"/>
              </a:ext>
            </a:extLst>
          </p:cNvPr>
          <p:cNvSpPr/>
          <p:nvPr/>
        </p:nvSpPr>
        <p:spPr>
          <a:xfrm>
            <a:off x="3423409" y="3290679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5626BA-ED74-4E66-AF8D-C309B954DC65}"/>
              </a:ext>
            </a:extLst>
          </p:cNvPr>
          <p:cNvSpPr/>
          <p:nvPr/>
        </p:nvSpPr>
        <p:spPr>
          <a:xfrm>
            <a:off x="3738675" y="3102768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144</TotalTime>
  <Words>462</Words>
  <Application>Microsoft Office PowerPoint</Application>
  <PresentationFormat>Widescreen</PresentationFormat>
  <Paragraphs>105</Paragraphs>
  <Slides>24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6" baseType="lpstr">
      <vt:lpstr>Arial</vt:lpstr>
      <vt:lpstr>Griglia a diamante 16x9</vt:lpstr>
      <vt:lpstr>Layout titolo</vt:lpstr>
      <vt:lpstr>What we wanted it to be:</vt:lpstr>
      <vt:lpstr>Presentazione standard di PowerPoint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Presentazione standard di PowerPoint</vt:lpstr>
      <vt:lpstr>Layout titolo e contenuto con grafico</vt:lpstr>
      <vt:lpstr>Layout due contenuti con tabella</vt:lpstr>
      <vt:lpstr>Layout titolo e contenuto con SmartArt</vt:lpstr>
      <vt:lpstr>Aggiungere un titolo di diapositiva - 1</vt:lpstr>
      <vt:lpstr>Aggiungere un titolo di diapositiva - 2</vt:lpstr>
      <vt:lpstr>Aggiungere un titolo di diapositiva - 3</vt:lpstr>
      <vt:lpstr>Presentazione standard di PowerPoint</vt:lpstr>
      <vt:lpstr>Aggiungere un titolo di diapositiva - 4</vt:lpstr>
      <vt:lpstr>Aggiungere un titolo di diapositiva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Filippo Castelli</dc:creator>
  <cp:lastModifiedBy>Filippo Castelli</cp:lastModifiedBy>
  <cp:revision>15</cp:revision>
  <dcterms:created xsi:type="dcterms:W3CDTF">2018-12-05T20:38:14Z</dcterms:created>
  <dcterms:modified xsi:type="dcterms:W3CDTF">2018-12-06T11:26:05Z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